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60" r:id="rId3"/>
    <p:sldId id="270" r:id="rId4"/>
    <p:sldId id="265" r:id="rId5"/>
    <p:sldId id="271" r:id="rId7"/>
    <p:sldId id="257" r:id="rId8"/>
    <p:sldId id="272" r:id="rId9"/>
    <p:sldId id="298" r:id="rId10"/>
    <p:sldId id="310" r:id="rId11"/>
    <p:sldId id="288" r:id="rId12"/>
    <p:sldId id="261" r:id="rId13"/>
    <p:sldId id="286" r:id="rId14"/>
    <p:sldId id="284" r:id="rId15"/>
    <p:sldId id="311" r:id="rId16"/>
    <p:sldId id="287" r:id="rId17"/>
    <p:sldId id="285" r:id="rId18"/>
    <p:sldId id="299" r:id="rId19"/>
    <p:sldId id="312" r:id="rId20"/>
    <p:sldId id="279" r:id="rId21"/>
    <p:sldId id="280" r:id="rId22"/>
    <p:sldId id="32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758"/>
    <a:srgbClr val="4E4C4D"/>
    <a:srgbClr val="DFE7EB"/>
    <a:srgbClr val="F5F7F9"/>
    <a:srgbClr val="FE8400"/>
    <a:srgbClr val="FF6600"/>
    <a:srgbClr val="DEDEDE"/>
    <a:srgbClr val="C2C2C2"/>
    <a:srgbClr val="BDBCBD"/>
    <a:srgbClr val="9B9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0" autoAdjust="0"/>
    <p:restoredTop sz="94693"/>
  </p:normalViewPr>
  <p:slideViewPr>
    <p:cSldViewPr snapToGrid="0" snapToObjects="1">
      <p:cViewPr varScale="1">
        <p:scale>
          <a:sx n="93" d="100"/>
          <a:sy n="93" d="100"/>
        </p:scale>
        <p:origin x="9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“模型”是对一组训练数据应用机器学习算法而得到的结果。您使用模型来基于新的输入数据进行预测。有很多依靠编写代码仅能低效甚至很难完成的任务，使用模型能更好地完成。例如，您可以训练模型来归类照片，或者直接根据像素检测照片内的特定对象。Core ML 通过利用 CPU、GPU 和神经网络引擎，同时最大程度地减小内存占用空间和功耗，来优化设备端性能。由于模型严格地在用户设备上，因此无需任何网络连接，这有助于保护用户数据的私密性和 app 的响应速度。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图片，文字，表格，活动，声音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05203" y="618099"/>
            <a:ext cx="1913384" cy="330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203" y="618099"/>
            <a:ext cx="1913384" cy="3307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" y="0"/>
            <a:ext cx="12190644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826" y="6251926"/>
            <a:ext cx="1913384" cy="330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" y="0"/>
            <a:ext cx="1219064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826" y="6240637"/>
            <a:ext cx="1913384" cy="330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826" y="6251926"/>
            <a:ext cx="1913384" cy="33070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-801064" y="1262755"/>
            <a:ext cx="70967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65" dirty="0">
                <a:solidFill>
                  <a:srgbClr val="59585B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常用橙</a:t>
            </a:r>
            <a:endParaRPr lang="zh-CN" altLang="en-US" sz="1065" dirty="0">
              <a:solidFill>
                <a:srgbClr val="59585B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-746078" y="1632729"/>
            <a:ext cx="564099" cy="218364"/>
          </a:xfrm>
          <a:prstGeom prst="rect">
            <a:avLst/>
          </a:prstGeom>
          <a:solidFill>
            <a:srgbClr val="F1662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-746079" y="2054293"/>
            <a:ext cx="564099" cy="218364"/>
          </a:xfrm>
          <a:prstGeom prst="rect">
            <a:avLst/>
          </a:prstGeom>
          <a:solidFill>
            <a:srgbClr val="F8A68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-746080" y="2475857"/>
            <a:ext cx="564099" cy="218364"/>
          </a:xfrm>
          <a:prstGeom prst="rect">
            <a:avLst/>
          </a:prstGeom>
          <a:solidFill>
            <a:srgbClr val="FCC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-746078" y="2897421"/>
            <a:ext cx="564099" cy="218364"/>
          </a:xfrm>
          <a:prstGeom prst="rect">
            <a:avLst/>
          </a:prstGeom>
          <a:solidFill>
            <a:srgbClr val="FEE1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746075" y="4399423"/>
            <a:ext cx="564099" cy="218364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-746076" y="4820987"/>
            <a:ext cx="564099" cy="21836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-746078" y="5242551"/>
            <a:ext cx="564099" cy="218364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-746075" y="5664115"/>
            <a:ext cx="564099" cy="218364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-783065" y="4035537"/>
            <a:ext cx="67367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65" dirty="0">
                <a:solidFill>
                  <a:srgbClr val="59585B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常用黄</a:t>
            </a:r>
            <a:endParaRPr lang="zh-CN" altLang="en-US" sz="1065" dirty="0">
              <a:solidFill>
                <a:srgbClr val="59585B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12376994" y="1632729"/>
            <a:ext cx="561087" cy="218364"/>
          </a:xfrm>
          <a:prstGeom prst="rect">
            <a:avLst/>
          </a:prstGeom>
          <a:solidFill>
            <a:srgbClr val="59585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12376993" y="2054293"/>
            <a:ext cx="561087" cy="218364"/>
          </a:xfrm>
          <a:prstGeom prst="rect">
            <a:avLst/>
          </a:prstGeom>
          <a:solidFill>
            <a:srgbClr val="9B9B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12376991" y="2475857"/>
            <a:ext cx="561087" cy="218364"/>
          </a:xfrm>
          <a:prstGeom prst="rect">
            <a:avLst/>
          </a:prstGeom>
          <a:solidFill>
            <a:srgbClr val="BD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9" name="矩形 38"/>
          <p:cNvSpPr/>
          <p:nvPr userDrawn="1"/>
        </p:nvSpPr>
        <p:spPr>
          <a:xfrm>
            <a:off x="12376994" y="2897421"/>
            <a:ext cx="561087" cy="218364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0" name="矩形 39"/>
          <p:cNvSpPr/>
          <p:nvPr userDrawn="1"/>
        </p:nvSpPr>
        <p:spPr>
          <a:xfrm>
            <a:off x="12376994" y="4399423"/>
            <a:ext cx="561087" cy="2183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12376993" y="4820987"/>
            <a:ext cx="561087" cy="218364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2" name="矩形 41"/>
          <p:cNvSpPr/>
          <p:nvPr userDrawn="1"/>
        </p:nvSpPr>
        <p:spPr>
          <a:xfrm>
            <a:off x="12376991" y="5242551"/>
            <a:ext cx="561087" cy="218364"/>
          </a:xfrm>
          <a:prstGeom prst="rect">
            <a:avLst/>
          </a:prstGeom>
          <a:solidFill>
            <a:srgbClr val="FF0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12376994" y="5664115"/>
            <a:ext cx="561087" cy="218364"/>
          </a:xfrm>
          <a:prstGeom prst="rect">
            <a:avLst/>
          </a:prstGeom>
          <a:solidFill>
            <a:srgbClr val="FF0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12294721" y="1262755"/>
            <a:ext cx="70967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65" dirty="0">
                <a:solidFill>
                  <a:srgbClr val="59585B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常用灰</a:t>
            </a:r>
            <a:endParaRPr lang="zh-CN" altLang="en-US" sz="1065" dirty="0">
              <a:solidFill>
                <a:srgbClr val="59585B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2312721" y="4035537"/>
            <a:ext cx="67367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65" dirty="0">
                <a:solidFill>
                  <a:srgbClr val="59585B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常用红</a:t>
            </a:r>
            <a:endParaRPr lang="zh-CN" altLang="en-US" sz="1065" dirty="0">
              <a:solidFill>
                <a:srgbClr val="59585B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63700-CD7B-D04F-8BC9-84C6821C5B6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1A977-6550-D449-94FE-D4F062FB65B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57489" y="4678118"/>
            <a:ext cx="645223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4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rPr>
              <a:t>用 </a:t>
            </a:r>
            <a:r>
              <a:rPr kumimoji="1" lang="en-US" sz="4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rPr>
              <a:t>Create ML </a:t>
            </a:r>
            <a:endParaRPr kumimoji="1" lang="en-US" sz="4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New Tai Lue" panose="020B0502040204020203" pitchFamily="34" charset="0"/>
            </a:endParaRPr>
          </a:p>
          <a:p>
            <a:pPr algn="r"/>
            <a:r>
              <a:rPr kumimoji="1" lang="zh-CN" altLang="en-US" sz="4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rPr>
              <a:t>轻松实现一个真人猜拳游戏</a:t>
            </a:r>
            <a:r>
              <a:rPr kumimoji="1" lang="en-US" sz="4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rPr>
              <a:t> </a:t>
            </a:r>
            <a:endParaRPr kumimoji="1" lang="zh-CN" altLang="en-US" sz="4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New Tai Lue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xunliansanbuq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705" y="1946275"/>
            <a:ext cx="7487285" cy="2965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8650" y="426212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① 收集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9590" y="426212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② 训练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65770" y="426212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③ 集成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64105" y="1835150"/>
            <a:ext cx="2553970" cy="355409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3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0" grpId="10" animBg="1"/>
      <p:bldP spid="10" grpId="11" animBg="1"/>
      <p:bldP spid="10" grpId="12" animBg="1"/>
      <p:bldP spid="10" grpId="13" animBg="1"/>
      <p:bldP spid="10" grpId="14" animBg="1"/>
      <p:bldP spid="10" grpId="15" animBg="1"/>
      <p:bldP spid="10" grpId="16" animBg="1"/>
      <p:bldP spid="10" grpId="17" animBg="1"/>
      <p:bldP spid="10" grpId="18" animBg="1"/>
      <p:bldP spid="10" grpId="19" animBg="1"/>
      <p:bldP spid="10" grpId="20" animBg="1"/>
      <p:bldP spid="10" grpId="21" animBg="1"/>
      <p:bldP spid="10" grpId="22" animBg="1"/>
      <p:bldP spid="10" grpId="23" animBg="1"/>
      <p:bldP spid="10" grpId="24" animBg="1"/>
      <p:bldP spid="10" grpId="25" animBg="1"/>
      <p:bldP spid="10" grpId="26" animBg="1"/>
      <p:bldP spid="10" grpId="27" animBg="1"/>
      <p:bldP spid="10" grpId="28" animBg="1"/>
      <p:bldP spid="10" grpId="29" animBg="1"/>
      <p:bldP spid="10" grpId="30" animBg="1"/>
      <p:bldP spid="10" grpId="31" animBg="1"/>
      <p:bldP spid="10" grpId="3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WWDC_col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285" y="411480"/>
            <a:ext cx="9154795" cy="5492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18285" y="1743075"/>
            <a:ext cx="2401570" cy="416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08755" y="1508125"/>
            <a:ext cx="6850380" cy="416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wwdc_collection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45" y="1144905"/>
            <a:ext cx="7331075" cy="4887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xunliansanbuq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705" y="1946275"/>
            <a:ext cx="7487285" cy="2965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8650" y="426212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✅ 收集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9590" y="426212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② 训练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65770" y="426212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③ 集成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97425" y="1848485"/>
            <a:ext cx="2553970" cy="355409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3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0" grpId="10" animBg="1"/>
      <p:bldP spid="10" grpId="11" animBg="1"/>
      <p:bldP spid="10" grpId="12" animBg="1"/>
      <p:bldP spid="10" grpId="13" animBg="1"/>
      <p:bldP spid="10" grpId="14" animBg="1"/>
      <p:bldP spid="10" grpId="15" animBg="1"/>
      <p:bldP spid="10" grpId="16" animBg="1"/>
      <p:bldP spid="10" grpId="17" animBg="1"/>
      <p:bldP spid="10" grpId="18" animBg="1"/>
      <p:bldP spid="10" grpId="19" animBg="1"/>
      <p:bldP spid="10" grpId="20" animBg="1"/>
      <p:bldP spid="10" grpId="21" animBg="1"/>
      <p:bldP spid="10" grpId="22" animBg="1"/>
      <p:bldP spid="10" grpId="23" animBg="1"/>
      <p:bldP spid="10" grpId="24" animBg="1"/>
      <p:bldP spid="10" grpId="25" animBg="1"/>
      <p:bldP spid="10" grpId="26" animBg="1"/>
      <p:bldP spid="10" grpId="27" animBg="1"/>
      <p:bldP spid="10" grpId="28" animBg="1"/>
      <p:bldP spid="10" grpId="29" animBg="1"/>
      <p:bldP spid="10" grpId="30" animBg="1"/>
      <p:bldP spid="10" grpId="31" animBg="1"/>
      <p:bldP spid="10" grpId="32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76370" y="2921635"/>
            <a:ext cx="423989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演示 </a:t>
            </a:r>
            <a:r>
              <a:rPr lang="en-US" altLang="zh-CN" sz="6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DEMO</a:t>
            </a:r>
            <a:endParaRPr lang="en-US" altLang="zh-CN" sz="6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wdc_collection_e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665" y="1303020"/>
            <a:ext cx="6376670" cy="4251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3970" y="380040"/>
            <a:ext cx="11377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Clr>
                <a:srgbClr val="F16622"/>
              </a:buClr>
              <a:buFont typeface="Wingdings" panose="05000000000000000000" pitchFamily="2" charset="2"/>
              <a:buChar char="§"/>
            </a:pPr>
            <a:r>
              <a:rPr kumimoji="1" lang="zh-CN" altLang="en-US" sz="2000" b="1" i="1" dirty="0">
                <a:solidFill>
                  <a:srgbClr val="F16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增加训练识别中间动作</a:t>
            </a:r>
            <a:endParaRPr kumimoji="1" lang="zh-CN" altLang="en-US" sz="2000" b="1" i="1" dirty="0">
              <a:solidFill>
                <a:srgbClr val="F166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xunliansanbuq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705" y="1946275"/>
            <a:ext cx="7487285" cy="2965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8650" y="426212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✅ 收集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9590" y="426212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✅ 训练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65770" y="426212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③ 集成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261225" y="1862455"/>
            <a:ext cx="2553970" cy="355409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3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0" grpId="10" animBg="1"/>
      <p:bldP spid="10" grpId="11" animBg="1"/>
      <p:bldP spid="10" grpId="12" animBg="1"/>
      <p:bldP spid="10" grpId="13" animBg="1"/>
      <p:bldP spid="10" grpId="14" animBg="1"/>
      <p:bldP spid="10" grpId="15" animBg="1"/>
      <p:bldP spid="10" grpId="16" animBg="1"/>
      <p:bldP spid="10" grpId="17" animBg="1"/>
      <p:bldP spid="10" grpId="18" animBg="1"/>
      <p:bldP spid="10" grpId="19" animBg="1"/>
      <p:bldP spid="10" grpId="20" animBg="1"/>
      <p:bldP spid="10" grpId="21" animBg="1"/>
      <p:bldP spid="10" grpId="22" animBg="1"/>
      <p:bldP spid="10" grpId="23" animBg="1"/>
      <p:bldP spid="10" grpId="24" animBg="1"/>
      <p:bldP spid="10" grpId="25" animBg="1"/>
      <p:bldP spid="10" grpId="26" animBg="1"/>
      <p:bldP spid="10" grpId="27" animBg="1"/>
      <p:bldP spid="10" grpId="28" animBg="1"/>
      <p:bldP spid="10" grpId="29" animBg="1"/>
      <p:bldP spid="10" grpId="30" animBg="1"/>
      <p:bldP spid="10" grpId="31" animBg="1"/>
      <p:bldP spid="10" grpId="32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矩形 24"/>
          <p:cNvSpPr/>
          <p:nvPr/>
        </p:nvSpPr>
        <p:spPr>
          <a:xfrm>
            <a:off x="635" y="0"/>
            <a:ext cx="12191365" cy="5862320"/>
          </a:xfrm>
          <a:prstGeom prst="rect">
            <a:avLst/>
          </a:prstGeom>
          <a:solidFill>
            <a:schemeClr val="tx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939030" y="1810385"/>
            <a:ext cx="0" cy="436880"/>
          </a:xfrm>
          <a:prstGeom prst="straightConnector1">
            <a:avLst/>
          </a:prstGeom>
          <a:ln w="603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i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5655" y="953770"/>
            <a:ext cx="736600" cy="558800"/>
          </a:xfrm>
          <a:prstGeom prst="rect">
            <a:avLst/>
          </a:prstGeom>
        </p:spPr>
      </p:pic>
      <p:pic>
        <p:nvPicPr>
          <p:cNvPr id="4" name="图片 3" descr="camer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1021080"/>
            <a:ext cx="635000" cy="444500"/>
          </a:xfrm>
          <a:prstGeom prst="rect">
            <a:avLst/>
          </a:prstGeom>
        </p:spPr>
      </p:pic>
      <p:pic>
        <p:nvPicPr>
          <p:cNvPr id="5" name="图片 4" descr="mlmod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877570"/>
            <a:ext cx="546100" cy="7112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038350" y="898525"/>
            <a:ext cx="2284730" cy="690880"/>
            <a:chOff x="3232" y="2530"/>
            <a:chExt cx="3598" cy="1088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3232" y="3058"/>
              <a:ext cx="3599" cy="0"/>
            </a:xfrm>
            <a:prstGeom prst="straightConnector1">
              <a:avLst/>
            </a:prstGeom>
            <a:ln w="6032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图片 1" descr="截屏2021-07-06 17.09.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" y="2530"/>
              <a:ext cx="1492" cy="1089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4467860" y="2545715"/>
            <a:ext cx="5278755" cy="690880"/>
            <a:chOff x="7050" y="5248"/>
            <a:chExt cx="8313" cy="1088"/>
          </a:xfrm>
        </p:grpSpPr>
        <p:pic>
          <p:nvPicPr>
            <p:cNvPr id="7" name="图片 6" descr="截屏2021-07-06 17.09.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0" y="5248"/>
              <a:ext cx="1492" cy="108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9127" y="5503"/>
              <a:ext cx="623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>
                  <a:solidFill>
                    <a:schemeClr val="bg1"/>
                  </a:solidFill>
                  <a:highlight>
                    <a:srgbClr val="808080"/>
                  </a:highlight>
                  <a:latin typeface="PingFang SC Regular" panose="020B0400000000000000" charset="-122"/>
                  <a:ea typeface="PingFang SC Regular" panose="020B0400000000000000" charset="-122"/>
                </a:rPr>
                <a:t>VNDetectHumanHandPoseRequest </a:t>
              </a:r>
              <a:endParaRPr lang="en-US" altLang="zh-CN">
                <a:solidFill>
                  <a:schemeClr val="bg1"/>
                </a:solidFill>
                <a:highlight>
                  <a:srgbClr val="808080"/>
                </a:highlight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72940" y="3965575"/>
            <a:ext cx="4906645" cy="687070"/>
            <a:chOff x="7058" y="7361"/>
            <a:chExt cx="7727" cy="1082"/>
          </a:xfrm>
        </p:grpSpPr>
        <p:pic>
          <p:nvPicPr>
            <p:cNvPr id="6" name="图片 5" descr="截屏2021-07-06 17.08.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8" y="7361"/>
              <a:ext cx="1484" cy="108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135" y="7612"/>
              <a:ext cx="565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>
                  <a:solidFill>
                    <a:schemeClr val="bg1"/>
                  </a:solidFill>
                  <a:highlight>
                    <a:srgbClr val="808080"/>
                  </a:highlight>
                  <a:latin typeface="PingFang SC Regular" panose="020B0400000000000000" charset="-122"/>
                  <a:ea typeface="PingFang SC Regular" panose="020B0400000000000000" charset="-122"/>
                </a:rPr>
                <a:t>VNHumanHandPoseObservation</a:t>
              </a:r>
              <a:endParaRPr lang="en-US" altLang="zh-CN">
                <a:solidFill>
                  <a:schemeClr val="bg1"/>
                </a:solidFill>
                <a:highlight>
                  <a:srgbClr val="808080"/>
                </a:highlight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  <p:cxnSp>
        <p:nvCxnSpPr>
          <p:cNvPr id="13" name="直接箭头连接符 12"/>
          <p:cNvCxnSpPr/>
          <p:nvPr/>
        </p:nvCxnSpPr>
        <p:spPr>
          <a:xfrm>
            <a:off x="4973955" y="3422015"/>
            <a:ext cx="0" cy="436880"/>
          </a:xfrm>
          <a:prstGeom prst="straightConnector1">
            <a:avLst/>
          </a:prstGeom>
          <a:ln w="603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4577080" y="5381625"/>
            <a:ext cx="2811145" cy="368300"/>
            <a:chOff x="7230" y="9092"/>
            <a:chExt cx="4427" cy="58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0" y="9175"/>
              <a:ext cx="1249" cy="41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9135" y="9092"/>
              <a:ext cx="252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>
                  <a:solidFill>
                    <a:schemeClr val="bg1"/>
                  </a:solidFill>
                  <a:highlight>
                    <a:srgbClr val="808080"/>
                  </a:highlight>
                  <a:latin typeface="PingFang SC Regular" panose="020B0400000000000000" charset="-122"/>
                  <a:ea typeface="PingFang SC Regular" panose="020B0400000000000000" charset="-122"/>
                </a:rPr>
                <a:t>MLMultiArray</a:t>
              </a:r>
              <a:endParaRPr lang="en-US" altLang="zh-CN">
                <a:solidFill>
                  <a:schemeClr val="bg1"/>
                </a:solidFill>
                <a:highlight>
                  <a:srgbClr val="808080"/>
                </a:highlight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  <p:cxnSp>
        <p:nvCxnSpPr>
          <p:cNvPr id="19" name="直接箭头连接符 18"/>
          <p:cNvCxnSpPr/>
          <p:nvPr/>
        </p:nvCxnSpPr>
        <p:spPr>
          <a:xfrm>
            <a:off x="4973955" y="4825365"/>
            <a:ext cx="0" cy="436880"/>
          </a:xfrm>
          <a:prstGeom prst="straightConnector1">
            <a:avLst/>
          </a:prstGeom>
          <a:ln w="603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658485" y="509270"/>
            <a:ext cx="2284730" cy="855345"/>
            <a:chOff x="8933" y="1918"/>
            <a:chExt cx="3598" cy="1347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8933" y="3075"/>
              <a:ext cx="3599" cy="0"/>
            </a:xfrm>
            <a:prstGeom prst="straightConnector1">
              <a:avLst/>
            </a:prstGeom>
            <a:ln w="6032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8933" y="1918"/>
              <a:ext cx="358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>
                  <a:solidFill>
                    <a:schemeClr val="bg1"/>
                  </a:solidFill>
                  <a:highlight>
                    <a:srgbClr val="808080"/>
                  </a:highlight>
                  <a:latin typeface="PingFang SC Regular" panose="020B0400000000000000" charset="-122"/>
                  <a:ea typeface="PingFang SC Regular" panose="020B0400000000000000" charset="-122"/>
                </a:rPr>
                <a:t>keypointsMultiArray</a:t>
              </a:r>
              <a:endParaRPr lang="en-US" altLang="zh-CN">
                <a:solidFill>
                  <a:schemeClr val="bg1"/>
                </a:solidFill>
                <a:highlight>
                  <a:srgbClr val="808080"/>
                </a:highlight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3" y="2851"/>
              <a:ext cx="1249" cy="414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9056370" y="1060450"/>
            <a:ext cx="2998470" cy="368300"/>
            <a:chOff x="14284" y="2786"/>
            <a:chExt cx="4722" cy="580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14284" y="3076"/>
              <a:ext cx="821" cy="0"/>
            </a:xfrm>
            <a:prstGeom prst="straightConnector1">
              <a:avLst/>
            </a:prstGeom>
            <a:ln w="6032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5499" y="2786"/>
              <a:ext cx="350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>
                  <a:solidFill>
                    <a:schemeClr val="bg1"/>
                  </a:solidFill>
                  <a:highlight>
                    <a:srgbClr val="808080"/>
                  </a:highlight>
                  <a:latin typeface="PingFang SC Regular" panose="020B0400000000000000" charset="-122"/>
                  <a:ea typeface="PingFang SC Regular" panose="020B0400000000000000" charset="-122"/>
                </a:rPr>
                <a:t>[ ''Scissors'' : 0.9 ] </a:t>
              </a:r>
              <a:endParaRPr lang="en-US" altLang="zh-CN">
                <a:solidFill>
                  <a:schemeClr val="bg1"/>
                </a:solidFill>
                <a:highlight>
                  <a:srgbClr val="808080"/>
                </a:highlight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76370" y="2921635"/>
            <a:ext cx="423989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演示 </a:t>
            </a:r>
            <a:r>
              <a:rPr lang="en-US" altLang="zh-CN" sz="6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DEMO</a:t>
            </a:r>
            <a:endParaRPr lang="en-US" altLang="zh-CN" sz="6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965190" y="3136900"/>
            <a:ext cx="5885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sz="32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rPr>
              <a:t>手势识别在货拉拉的可用场景</a:t>
            </a:r>
            <a:endParaRPr kumimoji="1" lang="en-US" sz="32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New Tai Lue" panose="020B0502040204020203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1-07-02 11.28.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1186815"/>
            <a:ext cx="9241155" cy="44837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1-07-01 17.13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2177415"/>
            <a:ext cx="3877310" cy="2503170"/>
          </a:xfrm>
          <a:prstGeom prst="rect">
            <a:avLst/>
          </a:prstGeom>
        </p:spPr>
      </p:pic>
      <p:pic>
        <p:nvPicPr>
          <p:cNvPr id="6" name="图片 5" descr="截屏2021-07-01 17.16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95" y="1898015"/>
            <a:ext cx="2033270" cy="2918460"/>
          </a:xfrm>
          <a:prstGeom prst="rect">
            <a:avLst/>
          </a:prstGeom>
        </p:spPr>
      </p:pic>
      <p:pic>
        <p:nvPicPr>
          <p:cNvPr id="7" name="图片 6" descr="截屏2021-07-01 17.16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75" y="2041525"/>
            <a:ext cx="2098675" cy="2774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4605" y="380040"/>
            <a:ext cx="11377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Clr>
                <a:srgbClr val="F16622"/>
              </a:buClr>
              <a:buFont typeface="Wingdings" panose="05000000000000000000" pitchFamily="2" charset="2"/>
              <a:buChar char="§"/>
            </a:pPr>
            <a:r>
              <a:rPr kumimoji="1" lang="en-US" sz="2000" b="1" i="1" dirty="0">
                <a:solidFill>
                  <a:srgbClr val="F16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ML </a:t>
            </a:r>
            <a:r>
              <a:rPr kumimoji="1" lang="zh-CN" altLang="en-US" sz="2000" b="1" i="1" dirty="0">
                <a:solidFill>
                  <a:srgbClr val="F16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kumimoji="1" lang="zh-CN" altLang="en-US" sz="2000" b="1" i="1" dirty="0">
              <a:solidFill>
                <a:srgbClr val="F166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430" y="2300605"/>
            <a:ext cx="8105775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4605" y="380040"/>
            <a:ext cx="11377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Clr>
                <a:srgbClr val="F16622"/>
              </a:buClr>
              <a:buFont typeface="Wingdings" panose="05000000000000000000" pitchFamily="2" charset="2"/>
              <a:buChar char="§"/>
            </a:pPr>
            <a:r>
              <a:rPr kumimoji="1" lang="en-US" sz="2000" b="1" i="1" dirty="0">
                <a:solidFill>
                  <a:srgbClr val="F16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ML </a:t>
            </a:r>
            <a:r>
              <a:rPr kumimoji="1" lang="zh-CN" altLang="en-US" sz="2000" b="1" i="1" dirty="0">
                <a:solidFill>
                  <a:srgbClr val="F16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简史</a:t>
            </a:r>
            <a:endParaRPr kumimoji="1" lang="zh-CN" altLang="en-US" sz="2000" b="1" i="1" dirty="0">
              <a:solidFill>
                <a:srgbClr val="F166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截屏2021-07-01 17.16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005" y="2041525"/>
            <a:ext cx="2098675" cy="27749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104005" y="927735"/>
            <a:ext cx="7353935" cy="1461135"/>
            <a:chOff x="6463" y="1461"/>
            <a:chExt cx="11581" cy="2301"/>
          </a:xfrm>
        </p:grpSpPr>
        <p:sp>
          <p:nvSpPr>
            <p:cNvPr id="4" name="文本框 3"/>
            <p:cNvSpPr txBox="1"/>
            <p:nvPr/>
          </p:nvSpPr>
          <p:spPr>
            <a:xfrm>
              <a:off x="6463" y="1461"/>
              <a:ext cx="425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b="1">
                  <a:latin typeface="PingFang SC Semibold" panose="020B0400000000000000" charset="-122"/>
                  <a:ea typeface="PingFang SC Semibold" panose="020B0400000000000000" charset="-122"/>
                </a:rPr>
                <a:t>Core ML - WWDC 17</a:t>
              </a:r>
              <a:endParaRPr lang="en-US" altLang="zh-CN" sz="2000" b="1">
                <a:latin typeface="PingFang SC Semibold" panose="020B0400000000000000" charset="-122"/>
                <a:ea typeface="PingFang SC Semibold" panose="020B0400000000000000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46" y="2310"/>
              <a:ext cx="11198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模型大部分是从其他训练框架保存并转换而来（比如 TensorFlow 和Pytorch），同时也支持训练模型，对于简单的任务，可以通过 Core ML 直接训练得到 mlmodel。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04005" y="2684780"/>
            <a:ext cx="2954020" cy="1483360"/>
            <a:chOff x="6463" y="4228"/>
            <a:chExt cx="4652" cy="2336"/>
          </a:xfrm>
        </p:grpSpPr>
        <p:sp>
          <p:nvSpPr>
            <p:cNvPr id="8" name="文本框 7"/>
            <p:cNvSpPr txBox="1"/>
            <p:nvPr/>
          </p:nvSpPr>
          <p:spPr>
            <a:xfrm>
              <a:off x="6463" y="4228"/>
              <a:ext cx="465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b="1">
                  <a:latin typeface="PingFang SC Semibold" panose="020B0400000000000000" charset="-122"/>
                  <a:ea typeface="PingFang SC Semibold" panose="020B0400000000000000" charset="-122"/>
                </a:rPr>
                <a:t>Core ML 2 - WWDC 18</a:t>
              </a:r>
              <a:endParaRPr lang="en-US" altLang="zh-CN" b="1">
                <a:latin typeface="PingFang SC Semibold" panose="020B0400000000000000" charset="-122"/>
                <a:ea typeface="PingFang SC Semibold" panose="020B04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46" y="5112"/>
              <a:ext cx="2741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Arial" panose="020B0604020202090204" pitchFamily="34" charset="0"/>
                <a:buChar char="•"/>
              </a:pPr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模型量化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L="285750" indent="-285750" algn="l">
                <a:buFont typeface="Arial" panose="020B0604020202090204" pitchFamily="34" charset="0"/>
                <a:buChar char="•"/>
              </a:pPr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性能提升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L="285750" indent="-285750" algn="l">
                <a:buFont typeface="Arial" panose="020B0604020202090204" pitchFamily="34" charset="0"/>
                <a:buChar char="•"/>
              </a:pPr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自定义Layer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04005" y="4442460"/>
            <a:ext cx="3626485" cy="839470"/>
            <a:chOff x="6463" y="6996"/>
            <a:chExt cx="5711" cy="1322"/>
          </a:xfrm>
        </p:grpSpPr>
        <p:sp>
          <p:nvSpPr>
            <p:cNvPr id="10" name="文本框 9"/>
            <p:cNvSpPr txBox="1"/>
            <p:nvPr/>
          </p:nvSpPr>
          <p:spPr>
            <a:xfrm>
              <a:off x="6463" y="6996"/>
              <a:ext cx="465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b="1">
                  <a:latin typeface="PingFang SC Semibold" panose="020B0400000000000000" charset="-122"/>
                  <a:ea typeface="PingFang SC Semibold" panose="020B0400000000000000" charset="-122"/>
                </a:rPr>
                <a:t>Core ML 3 - WWDC 19</a:t>
              </a:r>
              <a:endParaRPr lang="en-US" altLang="zh-CN" sz="2000" b="1">
                <a:latin typeface="PingFang SC Semibold" panose="020B0400000000000000" charset="-122"/>
                <a:ea typeface="PingFang SC Semibold" panose="020B0400000000000000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46" y="7738"/>
              <a:ext cx="53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</a:rPr>
                <a:t>支持几乎所有主流的学习类模型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04005" y="5577840"/>
            <a:ext cx="2560320" cy="1056640"/>
            <a:chOff x="6463" y="8784"/>
            <a:chExt cx="4032" cy="1664"/>
          </a:xfrm>
        </p:grpSpPr>
        <p:sp>
          <p:nvSpPr>
            <p:cNvPr id="12" name="文本框 11"/>
            <p:cNvSpPr txBox="1"/>
            <p:nvPr/>
          </p:nvSpPr>
          <p:spPr>
            <a:xfrm>
              <a:off x="6463" y="8784"/>
              <a:ext cx="2225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b="1">
                  <a:latin typeface="PingFang SC Semibold" panose="020B0400000000000000" charset="-122"/>
                  <a:ea typeface="PingFang SC Semibold" panose="020B0400000000000000" charset="-122"/>
                </a:rPr>
                <a:t>WWDC 20</a:t>
              </a:r>
              <a:endParaRPr lang="en-US" altLang="zh-CN" sz="2000" b="1">
                <a:latin typeface="PingFang SC Semibold" panose="020B0400000000000000" charset="-122"/>
                <a:ea typeface="PingFang SC Semibold" panose="020B0400000000000000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758" y="9432"/>
              <a:ext cx="3737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CloudKit </a:t>
              </a:r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部署模型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模型加密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605" y="380040"/>
            <a:ext cx="11377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16622"/>
              </a:buClr>
              <a:buFont typeface="Wingdings" panose="05000000000000000000" pitchFamily="2" charset="2"/>
              <a:buChar char="§"/>
            </a:pPr>
            <a:r>
              <a:rPr kumimoji="1" lang="en-US" sz="2000" b="1" i="1" dirty="0">
                <a:solidFill>
                  <a:srgbClr val="F16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ML </a:t>
            </a:r>
            <a:r>
              <a:rPr kumimoji="1" lang="zh-CN" altLang="en-US" sz="2000" b="1" i="1" dirty="0">
                <a:solidFill>
                  <a:srgbClr val="F16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kumimoji="1" lang="zh-CN" altLang="en-US" sz="2000" b="1" i="1" dirty="0">
              <a:solidFill>
                <a:srgbClr val="F166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28018" y="563196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16622"/>
              </a:buClr>
            </a:pPr>
            <a:endParaRPr kumimoji="1" sz="1400" dirty="0">
              <a:solidFill>
                <a:srgbClr val="5958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4125" y="1123315"/>
            <a:ext cx="7143750" cy="3981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4605" y="380040"/>
            <a:ext cx="11377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Clr>
                <a:srgbClr val="F16622"/>
              </a:buClr>
              <a:buFont typeface="Wingdings" panose="05000000000000000000" pitchFamily="2" charset="2"/>
              <a:buChar char="§"/>
            </a:pPr>
            <a:r>
              <a:rPr kumimoji="1" lang="en-US" sz="2000" b="1" i="1" dirty="0">
                <a:solidFill>
                  <a:srgbClr val="F16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ML </a:t>
            </a:r>
            <a:r>
              <a:rPr kumimoji="1" lang="zh-CN" altLang="en-US" sz="2000" b="1" i="1" dirty="0">
                <a:solidFill>
                  <a:srgbClr val="F16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简史</a:t>
            </a:r>
            <a:endParaRPr kumimoji="1" lang="zh-CN" altLang="en-US" sz="2000" b="1" i="1" dirty="0">
              <a:solidFill>
                <a:srgbClr val="F166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截屏2021-07-01 17.16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655" y="1969770"/>
            <a:ext cx="2033270" cy="291846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017010" y="1358265"/>
            <a:ext cx="5363210" cy="855980"/>
            <a:chOff x="6326" y="2139"/>
            <a:chExt cx="8446" cy="1348"/>
          </a:xfrm>
        </p:grpSpPr>
        <p:sp>
          <p:nvSpPr>
            <p:cNvPr id="3" name="文本框 2"/>
            <p:cNvSpPr txBox="1"/>
            <p:nvPr/>
          </p:nvSpPr>
          <p:spPr>
            <a:xfrm>
              <a:off x="6326" y="2139"/>
              <a:ext cx="2145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b="1">
                  <a:latin typeface="PingFang SC Semibold" panose="020B0400000000000000" charset="-122"/>
                  <a:ea typeface="PingFang SC Semibold" panose="020B0400000000000000" charset="-122"/>
                </a:rPr>
                <a:t>WWDC 18</a:t>
              </a:r>
              <a:endParaRPr lang="en-US" altLang="zh-CN" sz="2000" b="1">
                <a:latin typeface="PingFang SC Semibold" panose="020B0400000000000000" charset="-122"/>
                <a:ea typeface="PingFang SC Semibold" panose="020B04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84" y="2907"/>
              <a:ext cx="74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</a:rPr>
                <a:t>首次发布，支持图片、文字、表格模型的训练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17010" y="2576195"/>
            <a:ext cx="3763010" cy="838835"/>
            <a:chOff x="6326" y="4057"/>
            <a:chExt cx="5926" cy="1321"/>
          </a:xfrm>
        </p:grpSpPr>
        <p:sp>
          <p:nvSpPr>
            <p:cNvPr id="5" name="文本框 4"/>
            <p:cNvSpPr txBox="1"/>
            <p:nvPr/>
          </p:nvSpPr>
          <p:spPr>
            <a:xfrm>
              <a:off x="6326" y="4057"/>
              <a:ext cx="2145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b="1">
                  <a:latin typeface="PingFang SC Semibold" panose="020B0400000000000000" charset="-122"/>
                  <a:ea typeface="PingFang SC Semibold" panose="020B0400000000000000" charset="-122"/>
                </a:rPr>
                <a:t>WWDC 19</a:t>
              </a:r>
              <a:endParaRPr lang="en-US" altLang="zh-CN" b="1">
                <a:latin typeface="PingFang SC Semibold" panose="020B0400000000000000" charset="-122"/>
                <a:ea typeface="PingFang SC Semibold" panose="020B04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84" y="4798"/>
              <a:ext cx="49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</a:rPr>
                <a:t>新增支持活动和声音模型训练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17010" y="3794125"/>
            <a:ext cx="3077210" cy="821690"/>
            <a:chOff x="6326" y="5975"/>
            <a:chExt cx="4846" cy="1294"/>
          </a:xfrm>
        </p:grpSpPr>
        <p:sp>
          <p:nvSpPr>
            <p:cNvPr id="8" name="文本框 7"/>
            <p:cNvSpPr txBox="1"/>
            <p:nvPr/>
          </p:nvSpPr>
          <p:spPr>
            <a:xfrm>
              <a:off x="6326" y="5975"/>
              <a:ext cx="2225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b="1">
                  <a:latin typeface="PingFang SC Semibold" panose="020B0400000000000000" charset="-122"/>
                  <a:ea typeface="PingFang SC Semibold" panose="020B0400000000000000" charset="-122"/>
                </a:rPr>
                <a:t>WWDC 20</a:t>
              </a:r>
              <a:endParaRPr lang="en-US" altLang="zh-CN" sz="2000" b="1">
                <a:latin typeface="PingFang SC Semibold" panose="020B0400000000000000" charset="-122"/>
                <a:ea typeface="PingFang SC Semibold" panose="020B04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284" y="6689"/>
              <a:ext cx="3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</a:rPr>
                <a:t>新增人体动作模型训练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reatem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0" y="2616200"/>
            <a:ext cx="1625600" cy="16256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85875" y="2800350"/>
            <a:ext cx="2847340" cy="1928495"/>
            <a:chOff x="2025" y="4410"/>
            <a:chExt cx="4484" cy="3037"/>
          </a:xfrm>
        </p:grpSpPr>
        <p:pic>
          <p:nvPicPr>
            <p:cNvPr id="2" name="图片 1" descr="handpos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7" y="4410"/>
              <a:ext cx="2580" cy="198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025" y="6867"/>
              <a:ext cx="448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PingFang SC Regular" panose="020B0400000000000000" charset="-122"/>
                  <a:ea typeface="PingFang SC Regular" panose="020B0400000000000000" charset="-122"/>
                </a:rPr>
                <a:t>Hand Pose Classification</a:t>
              </a:r>
              <a:endParaRPr lang="en-US" altLang="zh-CN"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26375" y="2800350"/>
            <a:ext cx="3001010" cy="1928495"/>
            <a:chOff x="12325" y="4410"/>
            <a:chExt cx="4726" cy="3037"/>
          </a:xfrm>
        </p:grpSpPr>
        <p:pic>
          <p:nvPicPr>
            <p:cNvPr id="3" name="图片 2" descr="handactio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98" y="4410"/>
              <a:ext cx="2580" cy="198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2325" y="6867"/>
              <a:ext cx="472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PingFang SC Regular" panose="020B0400000000000000" charset="-122"/>
                  <a:ea typeface="PingFang SC Regular" panose="020B0400000000000000" charset="-122"/>
                </a:rPr>
                <a:t>Hand Action Classification</a:t>
              </a:r>
              <a:endParaRPr lang="en-US" altLang="zh-CN"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35" y="0"/>
            <a:ext cx="12191365" cy="5862320"/>
          </a:xfrm>
          <a:prstGeom prst="rect">
            <a:avLst/>
          </a:prstGeom>
          <a:solidFill>
            <a:schemeClr val="tx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74750" y="857250"/>
            <a:ext cx="66814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什么是 </a:t>
            </a:r>
            <a:r>
              <a:rPr lang="en-US" altLang="zh-CN" sz="3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Hand Pose Classification</a:t>
            </a:r>
            <a:r>
              <a:rPr lang="zh-CN" altLang="en-US" sz="3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？</a:t>
            </a:r>
            <a:endParaRPr lang="zh-CN" altLang="en-US" sz="32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4380" y="2109470"/>
            <a:ext cx="3171825" cy="2638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47645" y="2825115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标准分类任务</a:t>
            </a:r>
            <a:endParaRPr lang="zh-CN" altLang="en-US" sz="44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47645" y="1826260"/>
            <a:ext cx="9327515" cy="2766060"/>
            <a:chOff x="4327" y="2876"/>
            <a:chExt cx="14689" cy="4356"/>
          </a:xfrm>
        </p:grpSpPr>
        <p:sp>
          <p:nvSpPr>
            <p:cNvPr id="7" name="文本框 6"/>
            <p:cNvSpPr txBox="1"/>
            <p:nvPr/>
          </p:nvSpPr>
          <p:spPr>
            <a:xfrm>
              <a:off x="4327" y="4449"/>
              <a:ext cx="732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4400">
                  <a:solidFill>
                    <a:schemeClr val="bg1"/>
                  </a:solidFill>
                  <a:latin typeface="PingFang SC Regular" panose="020B0400000000000000" charset="-122"/>
                  <a:ea typeface="PingFang SC Regular" panose="020B0400000000000000" charset="-122"/>
                </a:rPr>
                <a:t>基于手部姿势识别</a:t>
              </a:r>
              <a:endParaRPr lang="zh-CN" altLang="en-US" sz="4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  <p:pic>
          <p:nvPicPr>
            <p:cNvPr id="8" name="图片 7" descr="截屏2021-07-01 16.43.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72" y="2876"/>
              <a:ext cx="6645" cy="43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1-07-01 17.13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02510"/>
            <a:ext cx="3877310" cy="2503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74085" y="2954655"/>
            <a:ext cx="7841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    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WWDC17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首次发布，基于 Core Image 和 Core ML 框架，用于分析图片和视频。支持面部跟踪，面部识别，面部特征点，文本检测，矩阵检测，二维码检测，物体跟踪。随后还新增了地标、人体躯干、人体姿势检测。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270,&quot;width&quot;:1125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WPS 演示</Application>
  <PresentationFormat>宽屏</PresentationFormat>
  <Paragraphs>91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方正书宋_GBK</vt:lpstr>
      <vt:lpstr>Wingdings</vt:lpstr>
      <vt:lpstr>Microsoft JhengHei UI</vt:lpstr>
      <vt:lpstr>苹方-简</vt:lpstr>
      <vt:lpstr>微软雅黑</vt:lpstr>
      <vt:lpstr>汉仪旗黑</vt:lpstr>
      <vt:lpstr>Microsoft New Tai Lue</vt:lpstr>
      <vt:lpstr>PingFang SC Semibold</vt:lpstr>
      <vt:lpstr>PingFang SC Regular</vt:lpstr>
      <vt:lpstr>宋体</vt:lpstr>
      <vt:lpstr>Arial Unicode MS</vt:lpstr>
      <vt:lpstr>Calibri</vt:lpstr>
      <vt:lpstr>Helvetica Neue</vt:lpstr>
      <vt:lpstr>汉仪书宋二KW</vt:lpstr>
      <vt:lpstr>等线</vt:lpstr>
      <vt:lpstr>汉仪中等线KW</vt:lpstr>
      <vt:lpstr>Apple Color Emoji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范壮伟</dc:creator>
  <cp:lastModifiedBy>ian</cp:lastModifiedBy>
  <cp:revision>61</cp:revision>
  <dcterms:created xsi:type="dcterms:W3CDTF">2021-07-16T05:42:52Z</dcterms:created>
  <dcterms:modified xsi:type="dcterms:W3CDTF">2021-07-16T05:42:52Z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